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7" r:id="rId2"/>
    <p:sldId id="326" r:id="rId3"/>
    <p:sldId id="327" r:id="rId4"/>
    <p:sldId id="265" r:id="rId5"/>
    <p:sldId id="298" r:id="rId6"/>
    <p:sldId id="266" r:id="rId7"/>
    <p:sldId id="263" r:id="rId8"/>
    <p:sldId id="300" r:id="rId9"/>
    <p:sldId id="280" r:id="rId10"/>
    <p:sldId id="293" r:id="rId11"/>
    <p:sldId id="310" r:id="rId12"/>
    <p:sldId id="291" r:id="rId13"/>
    <p:sldId id="290" r:id="rId14"/>
    <p:sldId id="312" r:id="rId15"/>
    <p:sldId id="305" r:id="rId16"/>
    <p:sldId id="292" r:id="rId17"/>
    <p:sldId id="311" r:id="rId18"/>
    <p:sldId id="281" r:id="rId19"/>
    <p:sldId id="317" r:id="rId20"/>
    <p:sldId id="320" r:id="rId21"/>
    <p:sldId id="319" r:id="rId22"/>
    <p:sldId id="318" r:id="rId23"/>
    <p:sldId id="314" r:id="rId24"/>
    <p:sldId id="321" r:id="rId25"/>
    <p:sldId id="322" r:id="rId26"/>
    <p:sldId id="323" r:id="rId27"/>
    <p:sldId id="324" r:id="rId28"/>
    <p:sldId id="325" r:id="rId29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EC8D63B-D495-4741-9393-2D77B41D41DC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noProof="0" smtClean="0"/>
              <a:t>Uredite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C10C2DB-5167-4140-9CEF-6C374B2B367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19499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  <p:sp>
        <p:nvSpPr>
          <p:cNvPr id="31748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DFC624F3-128A-4721-84E7-A17297C7B718}" type="slidenum">
              <a:rPr lang="sl-SI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sl-SI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043EF-D6B3-49F0-BEEA-5BF2E73A9A08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B3215-A3D6-4761-B478-EF27CE7D7D3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97958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E3CC63-589A-47EE-852F-FCA63449A9A4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3C9E9-28AD-4725-81F9-DCC670C691A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90042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9E5C7-EBC6-482D-8A61-A4E1BC754DF2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BF77A-D4AB-4A48-9C29-C188D197BC8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583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97B15-A459-469F-8EEB-842C44B9CCD3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ABECB-6AE9-4FF8-8A0E-E0CFD6A1D02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53692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E1FE2-DD4B-4A8D-BBB3-2F95CEA2C439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6BD03-C231-4B31-AFAF-673956D54E3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9831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76C79-649D-4AB2-8913-E9EE79B15AC6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DC11E-5381-44C2-A52C-448A3F4D357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2448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44952-C36D-4BD4-98D3-81C4F2D5893C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8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40E05-D31B-4A0A-A13C-1B1B0D79269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40902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FD2A2-FD67-4DFA-A0A1-801C0FB607EC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4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E086-5012-4D2D-A191-A9ED7117546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955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DA822-E1BE-438C-926B-862EEE7507B0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3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A2AD18-4A49-4EB2-8CCE-9EE43AD4DB8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9802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C5385-FA31-41DB-9EA0-123D7348F538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2289E-A629-4C8E-9DCE-298E6B772D8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6089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FBBF7-2958-42FB-A0BF-E6D643CF5BDF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1C483-B12D-40B9-9D7E-49918B14B79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2323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grada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 naslova matrice</a:t>
            </a:r>
          </a:p>
        </p:txBody>
      </p:sp>
      <p:sp>
        <p:nvSpPr>
          <p:cNvPr id="1027" name="Ograda besedil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B034DF-8946-4F34-AA0E-22925836AD72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C6DC65-0B6E-4382-A704-FA20CF9E940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hyperlink" Target="http://www.youtube.com/watch?v=Q_CHAvvKtoI" TargetMode="Externa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slov 4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22538"/>
          </a:xfrm>
        </p:spPr>
        <p:txBody>
          <a:bodyPr/>
          <a:lstStyle/>
          <a:p>
            <a:pPr eaLnBrk="1" hangingPunct="1"/>
            <a:r>
              <a:rPr lang="en-GB" b="1" smtClean="0"/>
              <a:t>Ecphrastic poetry &amp; the development of professional literacy in </a:t>
            </a:r>
            <a:r>
              <a:rPr lang="sl-SI" b="1" smtClean="0"/>
              <a:t>mathematics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+mn-lt"/>
              </a:rPr>
              <a:t>http://www.cartoonstock.com/newscartoons/cartoonists/rmr/lowres/rmrn14l.jpg</a:t>
            </a:r>
            <a:endParaRPr lang="sl-SI" sz="1050" dirty="0">
              <a:latin typeface="+mn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560" y="1196752"/>
            <a:ext cx="4212881" cy="5301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en-US" b="1" smtClean="0"/>
              <a:t>PI</a:t>
            </a:r>
            <a:r>
              <a:rPr lang="sl-SI" b="1" smtClean="0"/>
              <a:t>‘s relationship to circle-related calculations (circumference, area etc.)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concrete poem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http://talklikeaphysicist.com/wp-content/uploads/2008/03/pi-caligraphy.jpg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8788" y="1268760"/>
            <a:ext cx="5446424" cy="5154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4" name="PoljeZBesedilom 3"/>
          <p:cNvSpPr txBox="1"/>
          <p:nvPr/>
        </p:nvSpPr>
        <p:spPr>
          <a:xfrm>
            <a:off x="1979613" y="6580188"/>
            <a:ext cx="7172325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http://generic.pixmac.com/4/royalty-free-images-american-dollars-reading-glasses-and-various-coins-42737097.jpg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33547"/>
            <a:ext cx="7620000" cy="504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en-GB" b="1" smtClean="0"/>
              <a:t>Currency denominations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free verse poem</a:t>
            </a:r>
            <a:endParaRPr lang="en-GB" smtClean="0"/>
          </a:p>
        </p:txBody>
      </p:sp>
      <p:sp>
        <p:nvSpPr>
          <p:cNvPr id="16387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529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2600" b="1" smtClean="0">
                <a:solidFill>
                  <a:schemeClr val="accent1"/>
                </a:solidFill>
              </a:rPr>
              <a:t>Penny, penny, easy spent,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600" b="1" smtClean="0">
                <a:solidFill>
                  <a:schemeClr val="accent1"/>
                </a:solidFill>
              </a:rPr>
              <a:t>Copper brown and worth one cent.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600" b="1" smtClean="0">
                <a:solidFill>
                  <a:schemeClr val="accent1"/>
                </a:solidFill>
              </a:rPr>
              <a:t>Nickel, nickel, thick and fat,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600" b="1" smtClean="0">
                <a:solidFill>
                  <a:schemeClr val="accent1"/>
                </a:solidFill>
              </a:rPr>
              <a:t>You’re worth 5. I know that.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600" b="1" smtClean="0">
                <a:solidFill>
                  <a:schemeClr val="accent1"/>
                </a:solidFill>
              </a:rPr>
              <a:t>Dime, dime, little and thin,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600" b="1" smtClean="0">
                <a:solidFill>
                  <a:schemeClr val="accent1"/>
                </a:solidFill>
              </a:rPr>
              <a:t>I remember—you’re worth 10.</a:t>
            </a:r>
            <a:endParaRPr lang="sl-SI" sz="26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sz="2600" b="1" smtClean="0">
                <a:solidFill>
                  <a:schemeClr val="accent1"/>
                </a:solidFill>
              </a:rPr>
              <a:t>Quarter, quarter, big and bold,</a:t>
            </a:r>
          </a:p>
          <a:p>
            <a:pPr marL="0" indent="0" eaLnBrk="1" hangingPunct="1">
              <a:buFont typeface="Arial" charset="0"/>
              <a:buNone/>
            </a:pPr>
            <a:endParaRPr lang="en-US" sz="2600" b="1" smtClean="0">
              <a:solidFill>
                <a:schemeClr val="accent1"/>
              </a:solidFill>
            </a:endParaRPr>
          </a:p>
        </p:txBody>
      </p:sp>
      <p:sp>
        <p:nvSpPr>
          <p:cNvPr id="5" name="Ograda vsebine 4"/>
          <p:cNvSpPr>
            <a:spLocks noGrp="1"/>
          </p:cNvSpPr>
          <p:nvPr>
            <p:ph sz="half" idx="2"/>
          </p:nvPr>
        </p:nvSpPr>
        <p:spPr/>
        <p:txBody>
          <a:bodyPr rtlCol="0"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b="1" dirty="0" smtClean="0">
                <a:solidFill>
                  <a:schemeClr val="accent1"/>
                </a:solidFill>
              </a:rPr>
              <a:t>You’re </a:t>
            </a:r>
            <a:r>
              <a:rPr lang="en-US" sz="2600" b="1" dirty="0">
                <a:solidFill>
                  <a:schemeClr val="accent1"/>
                </a:solidFill>
              </a:rPr>
              <a:t>worth 25, I am told.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b="1" dirty="0" smtClean="0">
                <a:solidFill>
                  <a:schemeClr val="accent1"/>
                </a:solidFill>
              </a:rPr>
              <a:t>Half </a:t>
            </a:r>
            <a:r>
              <a:rPr lang="en-US" sz="2600" b="1" dirty="0">
                <a:solidFill>
                  <a:schemeClr val="accent1"/>
                </a:solidFill>
              </a:rPr>
              <a:t>a dollar, half a dollar,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b="1" dirty="0">
                <a:solidFill>
                  <a:schemeClr val="accent1"/>
                </a:solidFill>
              </a:rPr>
              <a:t>Giant size.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b="1" dirty="0">
                <a:solidFill>
                  <a:schemeClr val="accent1"/>
                </a:solidFill>
              </a:rPr>
              <a:t>50 cents to buy some fries.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b="1" dirty="0">
                <a:solidFill>
                  <a:schemeClr val="accent1"/>
                </a:solidFill>
              </a:rPr>
              <a:t>Dollar, dollar, green and long,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600" b="1" dirty="0">
                <a:solidFill>
                  <a:schemeClr val="accent1"/>
                </a:solidFill>
              </a:rPr>
              <a:t>With 100 cents you can’t go wrong.</a:t>
            </a: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600" b="1" dirty="0">
              <a:solidFill>
                <a:schemeClr val="accent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2600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http://myteacherpages.com/webpages/jgriffin/gazillion.cfm?subpage=25701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3276600" y="6580188"/>
            <a:ext cx="5875338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http://www.arielbravy.com/photoblog/images/20060305233752_entrance%20to%20the%20louvre.jpg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68760"/>
            <a:ext cx="762000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Properties of triangles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cinquain poem</a:t>
            </a:r>
          </a:p>
        </p:txBody>
      </p:sp>
      <p:sp>
        <p:nvSpPr>
          <p:cNvPr id="19459" name="Ograda vsebine 7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sl-SI" sz="3500" b="1" dirty="0" smtClean="0"/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dirty="0" smtClean="0">
                <a:solidFill>
                  <a:schemeClr val="accent1"/>
                </a:solidFill>
              </a:rPr>
              <a:t>triangles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dirty="0" smtClean="0">
                <a:solidFill>
                  <a:schemeClr val="accent1"/>
                </a:solidFill>
              </a:rPr>
              <a:t>pointy edges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dirty="0" smtClean="0">
                <a:solidFill>
                  <a:schemeClr val="accent1"/>
                </a:solidFill>
              </a:rPr>
              <a:t>revolving, rotating, angling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dirty="0" smtClean="0">
                <a:solidFill>
                  <a:schemeClr val="accent1"/>
                </a:solidFill>
              </a:rPr>
              <a:t>Triangles are all different.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dirty="0" smtClean="0">
                <a:solidFill>
                  <a:schemeClr val="accent1"/>
                </a:solidFill>
              </a:rPr>
              <a:t>180°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4427538" y="6580188"/>
            <a:ext cx="4724400" cy="415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http://courses.missouristate.edu/ShaeJohnson/CinquainPoetryInstrucandEx.htm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105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acrostic</a:t>
            </a:r>
          </a:p>
        </p:txBody>
      </p:sp>
      <p:sp>
        <p:nvSpPr>
          <p:cNvPr id="20483" name="Ograda vsebine 2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sl-SI" sz="28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A</a:t>
            </a:r>
            <a:r>
              <a:rPr lang="en-US" sz="2800" smtClean="0"/>
              <a:t>cute angles are less than ninety degrees.</a:t>
            </a:r>
            <a:br>
              <a:rPr lang="en-US" sz="2800" smtClean="0"/>
            </a:br>
            <a:r>
              <a:rPr lang="en-US" sz="3600" b="1" smtClean="0">
                <a:solidFill>
                  <a:schemeClr val="accent1"/>
                </a:solidFill>
              </a:rPr>
              <a:t>N</a:t>
            </a:r>
            <a:r>
              <a:rPr lang="en-US" sz="2800" smtClean="0"/>
              <a:t>either an acute angle nor an obtuse angle is a</a:t>
            </a:r>
            <a:r>
              <a:rPr lang="sl-SI" sz="2800" smtClean="0"/>
              <a:t> </a:t>
            </a:r>
            <a:r>
              <a:rPr lang="en-US" sz="2800" smtClean="0"/>
              <a:t>right angle.</a:t>
            </a:r>
            <a:br>
              <a:rPr lang="en-US" sz="2800" smtClean="0"/>
            </a:br>
            <a:r>
              <a:rPr lang="en-US" sz="3600" b="1" smtClean="0">
                <a:solidFill>
                  <a:schemeClr val="accent1"/>
                </a:solidFill>
              </a:rPr>
              <a:t>G</a:t>
            </a:r>
            <a:r>
              <a:rPr lang="en-US" sz="2800" smtClean="0"/>
              <a:t>reater than 90° and less than 180° are obtuse </a:t>
            </a:r>
            <a:r>
              <a:rPr lang="sl-SI" sz="2800" smtClean="0"/>
              <a:t>a</a:t>
            </a:r>
            <a:r>
              <a:rPr lang="en-US" sz="2800" smtClean="0"/>
              <a:t>ngles.</a:t>
            </a:r>
            <a:br>
              <a:rPr lang="en-US" sz="2800" smtClean="0"/>
            </a:br>
            <a:r>
              <a:rPr lang="en-US" sz="3600" b="1" smtClean="0">
                <a:solidFill>
                  <a:schemeClr val="accent1"/>
                </a:solidFill>
              </a:rPr>
              <a:t>L</a:t>
            </a:r>
            <a:r>
              <a:rPr lang="en-US" sz="2800" smtClean="0"/>
              <a:t>ike their arcs of 60°, circle's central angles also </a:t>
            </a:r>
            <a:r>
              <a:rPr lang="sl-SI" sz="2800" smtClean="0"/>
              <a:t>h</a:t>
            </a:r>
            <a:r>
              <a:rPr lang="en-US" sz="2800" smtClean="0"/>
              <a:t>ave 60°.</a:t>
            </a:r>
            <a:br>
              <a:rPr lang="en-US" sz="2800" smtClean="0"/>
            </a:br>
            <a:r>
              <a:rPr lang="en-US" sz="3600" b="1" smtClean="0">
                <a:solidFill>
                  <a:schemeClr val="accent1"/>
                </a:solidFill>
              </a:rPr>
              <a:t>E</a:t>
            </a:r>
            <a:r>
              <a:rPr lang="en-US" sz="2800" smtClean="0"/>
              <a:t>quivalent angles like vertical angles are congruent.</a:t>
            </a:r>
            <a:br>
              <a:rPr lang="en-US" sz="2800" smtClean="0"/>
            </a:br>
            <a:r>
              <a:rPr lang="en-US" sz="3600" b="1" smtClean="0">
                <a:solidFill>
                  <a:schemeClr val="accent1"/>
                </a:solidFill>
              </a:rPr>
              <a:t>S</a:t>
            </a:r>
            <a:r>
              <a:rPr lang="en-US" sz="2800" smtClean="0"/>
              <a:t>upplementary angles are a pair of angles that add to 180°</a:t>
            </a:r>
            <a:br>
              <a:rPr lang="en-US" sz="2800" smtClean="0"/>
            </a:br>
            <a:r>
              <a:rPr lang="en-GB" sz="2800" smtClean="0"/>
              <a:t/>
            </a:r>
            <a:br>
              <a:rPr lang="en-GB" sz="2800" smtClean="0"/>
            </a:br>
            <a:endParaRPr lang="en-GB" sz="2800" smtClean="0"/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+mn-lt"/>
              </a:rPr>
              <a:t>http://answers.yahoo.com/question/index?qid=20080417153207AAuDyvY</a:t>
            </a:r>
            <a:endParaRPr lang="sl-SI" sz="105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What is ecphrastic poetry?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Ecphrastic</a:t>
            </a:r>
            <a:r>
              <a:rPr lang="en-GB" dirty="0" smtClean="0"/>
              <a:t> poetry is the conversation between two pieces of art.  The writer interprets a work of visual art and then creates a narrative in verse form that represents his or her reaction to that painting, photograph, sculpture or other artistic creation.</a:t>
            </a:r>
          </a:p>
          <a:p>
            <a:pPr marL="0" indent="0"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1900" dirty="0" smtClean="0"/>
              <a:t>http://www.firkinfiction.com/11.html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413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/>
              <a:t>What concept does this musical composition evoke?</a:t>
            </a:r>
            <a:endParaRPr lang="en-GB" b="1" dirty="0"/>
          </a:p>
        </p:txBody>
      </p:sp>
      <p:sp>
        <p:nvSpPr>
          <p:cNvPr id="21507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GB" b="1" smtClean="0"/>
          </a:p>
          <a:p>
            <a:pPr marL="0" indent="0" eaLnBrk="1" hangingPunct="1">
              <a:buFont typeface="Arial" charset="0"/>
              <a:buNone/>
            </a:pPr>
            <a:endParaRPr lang="en-GB" b="1" smtClean="0"/>
          </a:p>
          <a:p>
            <a:pPr marL="0" indent="0" eaLnBrk="1" hangingPunct="1">
              <a:buFont typeface="Arial" charset="0"/>
              <a:buNone/>
            </a:pPr>
            <a:endParaRPr lang="en-GB" b="1" smtClean="0"/>
          </a:p>
          <a:p>
            <a:pPr marL="0" indent="0" algn="ctr" eaLnBrk="1" hangingPunct="1">
              <a:buFont typeface="Arial" charset="0"/>
              <a:buNone/>
            </a:pPr>
            <a:r>
              <a:rPr lang="sl-SI" b="1" smtClean="0"/>
              <a:t>French nusery melody, </a:t>
            </a:r>
            <a:r>
              <a:rPr lang="sl-SI" b="1" i="1" smtClean="0"/>
              <a:t>Frère Jacques</a:t>
            </a:r>
            <a:r>
              <a:rPr lang="en-GB" b="1" smtClean="0"/>
              <a:t>.</a:t>
            </a:r>
          </a:p>
        </p:txBody>
      </p:sp>
      <p:sp>
        <p:nvSpPr>
          <p:cNvPr id="6" name="Interaktivni gumb: Zvok 5">
            <a:hlinkClick r:id="rId2" highlightClick="1"/>
          </p:cNvPr>
          <p:cNvSpPr/>
          <p:nvPr/>
        </p:nvSpPr>
        <p:spPr>
          <a:xfrm>
            <a:off x="1763713" y="4508500"/>
            <a:ext cx="1295400" cy="1081088"/>
          </a:xfrm>
          <a:prstGeom prst="actionButtonSou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2400" b="1" dirty="0">
              <a:solidFill>
                <a:schemeClr val="tx1"/>
              </a:solidFill>
            </a:endParaRPr>
          </a:p>
        </p:txBody>
      </p:sp>
      <p:pic>
        <p:nvPicPr>
          <p:cNvPr id="21509" name="Picture 3" descr="C:\Users\btweedie\AppData\Local\Microsoft\Windows\Temporary Internet Files\Content.IE5\9MDXESI1\MC900434411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3813" y="2060575"/>
            <a:ext cx="3392487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Geometrical shapes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re-worked song lyrics</a:t>
            </a:r>
            <a:endParaRPr lang="en-GB" b="1" smtClean="0"/>
          </a:p>
        </p:txBody>
      </p:sp>
      <p:sp>
        <p:nvSpPr>
          <p:cNvPr id="23555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This is a square, this is a square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How can you tell? How can you tell?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It has four sides, all the same size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It's a square; it's a square</a:t>
            </a:r>
          </a:p>
          <a:p>
            <a:pPr marL="0" indent="0" eaLnBrk="1" hangingPunct="1">
              <a:buFont typeface="Arial" charset="0"/>
              <a:buNone/>
            </a:pPr>
            <a:endParaRPr lang="sl-SI" sz="28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This is a circle, this is a circle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How can you tell? How can you tell?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It goes round and round, no end can be found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It's a circle; it's a circle</a:t>
            </a:r>
            <a:endParaRPr lang="en-GB" sz="2800" b="1" smtClean="0">
              <a:solidFill>
                <a:schemeClr val="accent1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http://myteacherpages.com/webpages/jgriffin/gazillion.cfm?subpage=25701c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Activity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Using the given stimulus material, create the following types of poetry: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Free verse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Acrostic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Cinquain</a:t>
            </a: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Haiku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Limerick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1</a:t>
            </a:r>
          </a:p>
        </p:txBody>
      </p:sp>
      <p:sp>
        <p:nvSpPr>
          <p:cNvPr id="3" name="Pravokotnik 2"/>
          <p:cNvSpPr/>
          <p:nvPr/>
        </p:nvSpPr>
        <p:spPr>
          <a:xfrm>
            <a:off x="3206750" y="6572250"/>
            <a:ext cx="5937250" cy="25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http://hphotos-snc1.fbcdn.net/hs248.snc1/9533_1251113879374_1275310067_753434_5348274_n.jpg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024" y="1154998"/>
            <a:ext cx="7187952" cy="5390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2</a:t>
            </a:r>
          </a:p>
        </p:txBody>
      </p:sp>
      <p:sp>
        <p:nvSpPr>
          <p:cNvPr id="3" name="Pravokotnik 2"/>
          <p:cNvSpPr/>
          <p:nvPr/>
        </p:nvSpPr>
        <p:spPr>
          <a:xfrm>
            <a:off x="3419475" y="6572250"/>
            <a:ext cx="5630863" cy="25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http://cfftjresources.wikispaces.com/file/view/algebra_cartoon.gif/194634384/algebra_cartoon.gif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241" y="1223441"/>
            <a:ext cx="6763519" cy="53186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3</a:t>
            </a:r>
          </a:p>
        </p:txBody>
      </p:sp>
      <p:sp>
        <p:nvSpPr>
          <p:cNvPr id="3" name="Pravokotnik 2"/>
          <p:cNvSpPr/>
          <p:nvPr/>
        </p:nvSpPr>
        <p:spPr>
          <a:xfrm>
            <a:off x="4427538" y="6572250"/>
            <a:ext cx="4692650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http://www.aboriginalartshop.com/aboriginal%20painting%20-%20dotting.jpg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196752"/>
            <a:ext cx="76200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4</a:t>
            </a:r>
          </a:p>
        </p:txBody>
      </p:sp>
      <p:sp>
        <p:nvSpPr>
          <p:cNvPr id="3" name="Pravokotnik 2"/>
          <p:cNvSpPr/>
          <p:nvPr/>
        </p:nvSpPr>
        <p:spPr>
          <a:xfrm>
            <a:off x="5651500" y="6572250"/>
            <a:ext cx="3492500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http://www.pendulumpainter.com/sinewavewholelores.jpg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68759"/>
            <a:ext cx="7620000" cy="505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5</a:t>
            </a:r>
          </a:p>
        </p:txBody>
      </p:sp>
      <p:sp>
        <p:nvSpPr>
          <p:cNvPr id="3" name="Pravokotnik 2"/>
          <p:cNvSpPr/>
          <p:nvPr/>
        </p:nvSpPr>
        <p:spPr>
          <a:xfrm>
            <a:off x="4395788" y="6604000"/>
            <a:ext cx="4740275" cy="254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http://www.thehindu.com/multimedia/dynamic/00004/ColourBlindness_4671f.jpg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85" y="1484784"/>
            <a:ext cx="8667630" cy="468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975" cy="1143000"/>
          </a:xfrm>
        </p:spPr>
        <p:txBody>
          <a:bodyPr/>
          <a:lstStyle/>
          <a:p>
            <a:pPr eaLnBrk="1" hangingPunct="1"/>
            <a:r>
              <a:rPr lang="sl-SI" b="1" smtClean="0"/>
              <a:t>Ecphrastic poetry and mathematics</a:t>
            </a:r>
            <a:endParaRPr lang="en-GB" b="1" smtClean="0"/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smtClean="0"/>
              <a:t>How do you write a mathematics-related </a:t>
            </a:r>
            <a:r>
              <a:rPr lang="en-GB" smtClean="0"/>
              <a:t>in an ecphrastic manner?</a:t>
            </a:r>
          </a:p>
          <a:p>
            <a:pPr eaLnBrk="1" hangingPunct="1"/>
            <a:r>
              <a:rPr lang="sl-SI" smtClean="0"/>
              <a:t>Complete the following steps: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sl-SI" smtClean="0"/>
              <a:t>View a stimulus image and identify a mathematics-related concept it evokes.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sl-SI" smtClean="0"/>
              <a:t>If required, write down the concept, definition, law, formula etc.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sl-SI" smtClean="0"/>
              <a:t>Identify a suitable poetry type and write the poem.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7" name="PoljeZBesedilom 6"/>
          <p:cNvSpPr txBox="1"/>
          <p:nvPr/>
        </p:nvSpPr>
        <p:spPr>
          <a:xfrm>
            <a:off x="2700338" y="6580188"/>
            <a:ext cx="64516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http://www.techtone.me/images/math-and-geometry/pascals-triangle/PascalModulus2_thumb.jpg/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048" y="1268760"/>
            <a:ext cx="6755904" cy="4746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en-GB" b="1" smtClean="0"/>
              <a:t>Pascal‘s Triangl</a:t>
            </a:r>
            <a:r>
              <a:rPr lang="sl-SI" b="1" smtClean="0"/>
              <a:t>e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Haiku poem</a:t>
            </a:r>
          </a:p>
        </p:txBody>
      </p:sp>
      <p:sp>
        <p:nvSpPr>
          <p:cNvPr id="7171" name="PoljeZBesedilom 4"/>
          <p:cNvSpPr txBox="1">
            <a:spLocks noChangeArrowheads="1"/>
          </p:cNvSpPr>
          <p:nvPr/>
        </p:nvSpPr>
        <p:spPr bwMode="auto">
          <a:xfrm>
            <a:off x="1476375" y="2276475"/>
            <a:ext cx="626427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sl-SI" sz="4000" b="1" i="1">
                <a:solidFill>
                  <a:srgbClr val="0070C0"/>
                </a:solidFill>
                <a:latin typeface="Calibri" pitchFamily="34" charset="0"/>
              </a:rPr>
              <a:t>Pas</a:t>
            </a:r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cal’s Triangle:</a:t>
            </a:r>
          </a:p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writing it out is a chore.</a:t>
            </a:r>
          </a:p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How fast does it grow?</a:t>
            </a:r>
            <a:endParaRPr lang="sl-SI" sz="4000" b="1" i="1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3851275" y="6580188"/>
            <a:ext cx="5300663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http://mathlesstraveled.com/2007/12/28/carnival-of-mathematics-23-haiku-edition/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http://compellingparade.com/wp-content/uploads/2011/06/calculus.jpg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336184"/>
            <a:ext cx="7620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Anti-derivatives and calculus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Limerick </a:t>
            </a:r>
            <a:r>
              <a:rPr lang="en-GB" b="1" smtClean="0"/>
              <a:t>poem</a:t>
            </a:r>
            <a:endParaRPr lang="en-GB" smtClean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3600" b="1" dirty="0" smtClean="0">
              <a:solidFill>
                <a:schemeClr val="accent1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 smtClean="0">
                <a:solidFill>
                  <a:schemeClr val="accent1"/>
                </a:solidFill>
              </a:rPr>
              <a:t>A </a:t>
            </a:r>
            <a:r>
              <a:rPr lang="en-US" sz="3600" b="1" dirty="0">
                <a:solidFill>
                  <a:schemeClr val="accent1"/>
                </a:solidFill>
              </a:rPr>
              <a:t>calculus student upset as could be</a:t>
            </a:r>
            <a:endParaRPr lang="sl-SI" sz="3600" dirty="0">
              <a:solidFill>
                <a:schemeClr val="accent1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>
                <a:solidFill>
                  <a:schemeClr val="accent1"/>
                </a:solidFill>
              </a:rPr>
              <a:t>That his </a:t>
            </a:r>
            <a:r>
              <a:rPr lang="en-US" sz="3600" b="1" dirty="0" smtClean="0">
                <a:solidFill>
                  <a:schemeClr val="accent1"/>
                </a:solidFill>
              </a:rPr>
              <a:t>anti</a:t>
            </a:r>
            <a:r>
              <a:rPr lang="sl-SI" sz="3600" b="1" dirty="0" smtClean="0">
                <a:solidFill>
                  <a:schemeClr val="accent1"/>
                </a:solidFill>
              </a:rPr>
              <a:t>-</a:t>
            </a:r>
            <a:r>
              <a:rPr lang="en-US" sz="3600" b="1" dirty="0" smtClean="0">
                <a:solidFill>
                  <a:schemeClr val="accent1"/>
                </a:solidFill>
              </a:rPr>
              <a:t>derivative </a:t>
            </a:r>
            <a:r>
              <a:rPr lang="en-US" sz="3600" b="1" dirty="0">
                <a:solidFill>
                  <a:schemeClr val="accent1"/>
                </a:solidFill>
              </a:rPr>
              <a:t>just didn't agree</a:t>
            </a:r>
            <a:endParaRPr lang="sl-SI" sz="3600" dirty="0">
              <a:solidFill>
                <a:schemeClr val="accent1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>
                <a:solidFill>
                  <a:schemeClr val="accent1"/>
                </a:solidFill>
              </a:rPr>
              <a:t>With the answer in the book</a:t>
            </a:r>
            <a:endParaRPr lang="sl-SI" sz="3600" dirty="0">
              <a:solidFill>
                <a:schemeClr val="accent1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>
                <a:solidFill>
                  <a:schemeClr val="accent1"/>
                </a:solidFill>
              </a:rPr>
              <a:t>Even after a second look</a:t>
            </a:r>
            <a:endParaRPr lang="sl-SI" sz="3600" dirty="0">
              <a:solidFill>
                <a:schemeClr val="accent1"/>
              </a:solidFill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b="1" dirty="0">
                <a:solidFill>
                  <a:schemeClr val="accent1"/>
                </a:solidFill>
              </a:rPr>
              <a:t>Indeed it was off, but by a constant C.</a:t>
            </a:r>
            <a:endParaRPr lang="sl-SI" sz="3600" dirty="0">
              <a:solidFill>
                <a:schemeClr val="accent1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sl-SI" sz="3600" dirty="0">
              <a:solidFill>
                <a:schemeClr val="accent1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http://jcdverha.home.xs4all.nl/scijokes/1_4.html#subindex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lIns="36000" tIns="36000" rIns="36000" bIns="36000" rtlCol="0" anchor="ctr"/>
      <a:lstStyle>
        <a:defPPr algn="ctr">
          <a:defRPr sz="24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550</Words>
  <Application>Microsoft Office PowerPoint</Application>
  <PresentationFormat>Diaprojekcija na zaslonu (4:3)</PresentationFormat>
  <Paragraphs>102</Paragraphs>
  <Slides>28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28</vt:i4>
      </vt:variant>
    </vt:vector>
  </HeadingPairs>
  <TitlesOfParts>
    <vt:vector size="29" baseType="lpstr">
      <vt:lpstr>Officeova tema</vt:lpstr>
      <vt:lpstr>Ecphrastic poetry &amp; the development of professional literacy in mathematics</vt:lpstr>
      <vt:lpstr>What is ecphrastic poetry?</vt:lpstr>
      <vt:lpstr>Ecphrastic poetry and mathematics</vt:lpstr>
      <vt:lpstr>What concept does this image evoke?</vt:lpstr>
      <vt:lpstr>Pascal‘s Triangle</vt:lpstr>
      <vt:lpstr>Example Haiku poem</vt:lpstr>
      <vt:lpstr>What concept does this image evoke?</vt:lpstr>
      <vt:lpstr>Anti-derivatives and calculus</vt:lpstr>
      <vt:lpstr>Example Limerick poem</vt:lpstr>
      <vt:lpstr>What concept does this image evoke?</vt:lpstr>
      <vt:lpstr>PI‘s relationship to circle-related calculations (circumference, area etc.)</vt:lpstr>
      <vt:lpstr>Example concrete poem</vt:lpstr>
      <vt:lpstr>What concept does this image evoke?</vt:lpstr>
      <vt:lpstr>Currency denominations</vt:lpstr>
      <vt:lpstr>Example free verse poem</vt:lpstr>
      <vt:lpstr>What concept does this image evoke?</vt:lpstr>
      <vt:lpstr>Properties of triangles</vt:lpstr>
      <vt:lpstr>Example cinquain poem</vt:lpstr>
      <vt:lpstr>Example acrostic</vt:lpstr>
      <vt:lpstr>What concept does this musical composition evoke?</vt:lpstr>
      <vt:lpstr>Geometrical shapes</vt:lpstr>
      <vt:lpstr>Example re-worked song lyrics</vt:lpstr>
      <vt:lpstr>Activity</vt:lpstr>
      <vt:lpstr>STIMULUS IMAGE 1</vt:lpstr>
      <vt:lpstr>STIMULUS IMAGE 2</vt:lpstr>
      <vt:lpstr>STIMULUS IMAGE 3</vt:lpstr>
      <vt:lpstr>STIMULUS IMAGE 4</vt:lpstr>
      <vt:lpstr>STIMULUS IMAGE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Ecphrastic poetry &amp; professional literacy development</dc:title>
  <dc:creator>Benjamin Tweedie</dc:creator>
  <cp:lastModifiedBy>benito</cp:lastModifiedBy>
  <cp:revision>150</cp:revision>
  <dcterms:created xsi:type="dcterms:W3CDTF">2011-11-08T07:50:04Z</dcterms:created>
  <dcterms:modified xsi:type="dcterms:W3CDTF">2011-11-21T19:42:49Z</dcterms:modified>
</cp:coreProperties>
</file>